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-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B8BBC8-8C3D-41E3-BBDA-F7C0313D96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4A0D1F4-C00A-474F-BC0B-82BBA41CF7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13A254-1204-4520-9100-EC69C22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817472-7F1C-46EA-BF8E-E707B8A39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C46688-032D-492B-B3FD-ED95DEB80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04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01DECB-4D1F-4EFC-AF28-CB511C100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0C13A23-A2D4-4DAD-94EA-C430E76EC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31880B-DFBA-41AD-BDA7-B97DF255E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F5AEBA-95AF-4E24-878F-18687F6A1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DD8F27-D29A-45CD-B1BD-54A03F80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7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A2CE479-B3E9-4C75-A250-F7114F24C2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8143BC-2FCE-46EE-B5CE-3A7902482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102E3E-639C-46B3-A510-7CFEB817C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CD5DB6-0A60-4B8C-AD61-6156D7B0C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336A22-DBBE-4373-8A4F-B53E310DD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65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0B3D7-B228-4CBF-B7B9-CA8D8018E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454BED-DC4A-438A-BBCB-A5B374A0E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8BF7ED-9F76-452B-9903-BE2CA965D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D9296A-D9BA-4CF4-9759-ECA025A30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51EB29-6669-408F-B53B-806590C4A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92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BFC7B-4AC7-4B31-AC10-874E746E8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4A4B5F-7D94-44F9-9CA3-5FA7C6B0C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2C8B37-C32B-46BE-84A0-03E5A7F7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7B1BA2-25E8-435C-B00C-59CCBBFC3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E4EB9E-6D33-43A4-A2CA-64267C7D3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92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06FB3-4C0C-441F-A5CA-015770FE9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63EF71-0F20-49EE-B927-A1D2843844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DED0A0-23E8-4AD3-B4E3-F829586D1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5D68B2-D54D-4D80-ACF2-37A4443E1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F7A740-7112-453F-B5CC-297878232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ED992E-62D9-487C-8222-71F6942B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95DC4-2A65-4F98-9032-3CA1B835D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C07E4F-4F4E-4174-8109-4A0002059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816A54-5496-4ADB-9BED-C40903C0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253D3A7-E5A5-4960-8F4E-222AA8AC4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4CE5C5A-9C63-4156-8C5C-A0F5692ABA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C0DD783-1BE8-40C5-ACD5-3257EF479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FD18216-B1DB-4AA0-87F1-FE7B8CB64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46111FF-AF5F-442D-A188-0BE6F90A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88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D09889-51D3-41D1-B82C-B90D0187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876A2FB-3C24-4569-99A6-D566A06DF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B20C326-7B68-4E34-BEE8-0B844DCD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D8F6EB-52E6-4A02-AAD0-ED4109DD5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92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5C5486B-57F6-43A0-B369-7536461FE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E6B835D-4337-45B2-9209-4B229C0F0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2A631D8-43E6-433B-B818-6C377CA6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4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E114CD-500E-48E8-8FA1-51017C4A3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84A200-8AE4-4AED-BDF5-691AF95CF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553CE7-9E33-4BD3-A1FB-A8FA018D3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1C3A2D-2C72-4516-A3BD-0C865E941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0BA391-D06B-4129-9FED-C44A579BD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C437F-8A50-41A2-A785-2B9139E96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423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4CECCF-3B5E-4328-94BE-A66B6AF81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5346A82-FBC2-43F9-AF63-007477781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7B1ADDD-766E-47CE-BE6F-F3523972E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E1CCB4-F971-4C7B-8890-941D01641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862389-53D3-4633-BE0E-EAB3490E4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DCD4E1-A3DB-4D3F-9D0D-181B7216B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33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13BB7A-D9D5-4799-9936-EA526B204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A1E318-AD70-47C3-9BE2-545BA8E0C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9B4B16-3EBC-4810-B7E8-3B597F186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5FF98-CBBE-4AEA-9078-A81CE27BAA7E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38D407-DB1E-45FC-BBA7-C690871EAC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008BA3-C29E-4216-9D9B-3182FEBA17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45EF7-36C9-469A-A60F-3D28FEFF63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09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13B660-BB66-4BD0-A698-0158CC41DC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b="1" i="0" u="none" strike="noStrike" baseline="0" dirty="0">
                <a:latin typeface="Times New Roman" panose="02020603050405020304" pitchFamily="18" charset="0"/>
              </a:rPr>
              <a:t>Розлив, </a:t>
            </a:r>
            <a:r>
              <a:rPr lang="ru-RU" sz="4800" b="1" i="0" u="none" strike="noStrike" baseline="0" dirty="0" err="1">
                <a:latin typeface="Times New Roman" panose="02020603050405020304" pitchFamily="18" charset="0"/>
              </a:rPr>
              <a:t>фасование</a:t>
            </a:r>
            <a:r>
              <a:rPr lang="ru-RU" sz="4800" b="1" i="0" u="none" strike="noStrike" baseline="0" dirty="0">
                <a:latin typeface="Times New Roman" panose="02020603050405020304" pitchFamily="18" charset="0"/>
              </a:rPr>
              <a:t> и упаковывание молока и молочных продуктов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569233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E3AF91-BA50-436F-973B-39D443740469}"/>
              </a:ext>
            </a:extLst>
          </p:cNvPr>
          <p:cNvSpPr txBox="1"/>
          <p:nvPr/>
        </p:nvSpPr>
        <p:spPr>
          <a:xfrm>
            <a:off x="147962" y="130296"/>
            <a:ext cx="11896076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Розлив, </a:t>
            </a:r>
            <a:r>
              <a:rPr lang="ru-RU" sz="1800" b="1" i="1" u="none" strike="noStrike" baseline="0" dirty="0" err="1">
                <a:latin typeface="Times New Roman" panose="02020603050405020304" pitchFamily="18" charset="0"/>
              </a:rPr>
              <a:t>фасование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и упаковывание — заключительные технологические процессы переработки молока.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Основной их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задачей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являются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сохранение качества, обеспечение санитарной безопасности и современного товарного вида готовых молочных продуктов, упакованных в удобную для потребителя, а также хранения и транспортирования тару.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Все молочные продукты по своим физико-механическим свойствам можно разделить на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три основные группы: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>
              <a:buChar char="-"/>
            </a:pP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жидкие (питьевое молоко и сливки, кисломолочные продукты, напитки и др.),</a:t>
            </a:r>
          </a:p>
          <a:p>
            <a:pPr>
              <a:buChar char="-"/>
            </a:pP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вязкие и </a:t>
            </a:r>
            <a:r>
              <a:rPr lang="ru-RU" sz="1800" b="1" i="1" u="none" strike="noStrike" baseline="0" dirty="0" err="1">
                <a:latin typeface="Times New Roman" panose="02020603050405020304" pitchFamily="18" charset="0"/>
              </a:rPr>
              <a:t>вязкопластичные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(кисломолочные продукты, творог и творожные изделия, сгущенные продукты и др.) и</a:t>
            </a:r>
          </a:p>
          <a:p>
            <a:pPr>
              <a:buChar char="-"/>
            </a:pP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сыпучие (сухие молочные продукты). Процессы розлива, </a:t>
            </a:r>
            <a:r>
              <a:rPr lang="ru-RU" sz="1800" b="1" i="1" u="none" strike="noStrike" baseline="0" dirty="0" err="1">
                <a:latin typeface="Times New Roman" panose="02020603050405020304" pitchFamily="18" charset="0"/>
              </a:rPr>
              <a:t>фасования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и упаковывания определяются физико-механическими свойствами продукта, а также видом используемой тары.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проведении этих процессов продукт последовательно дозируют в тару и упаковывают. На розлив,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фасование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 упаковывание поступают технологически обработанные и доведенные до готовности к употреблению охлажденные молочные продукты и подготовленная тара. При выработке кисломолочных продуктов термостатным способом розлив осуществляется перед направлением их в термостатную камеру.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Молочные продукты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дозируют в основном объемным способом.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Жидкие молочные продукты дозируют в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обычных и асептических условиях (п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родукт в стерильных условиях разливается в пакеты, которые формуются и стерилизуются внутри машины). Это обеспечивает целостность и стерильность всей замкнутой системы.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Упаковывание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молочных продуктов заключается в последовательном выполнении операций по обработке тары и упаковочного материала до и после дозирования в них продукта. Молочные продукты упаковывают в два вида тары: потребительскую и транспортную.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Тара может быть изготовлена непосредственно перед дозированием продукта (формирование бумажных пакетов, штампование полимерных коробочек, стаканчиков и др.) или быть готовой (стеклянные бутылки и банки, металлические банки, полимерные стаканчики).</a:t>
            </a:r>
          </a:p>
          <a:p>
            <a:pPr marR="200" algn="just"/>
            <a:endParaRPr lang="ru-RU" sz="1800" b="0" i="0" u="none" strike="noStrike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069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7BC270-5D02-426E-83CE-9D177766D770}"/>
              </a:ext>
            </a:extLst>
          </p:cNvPr>
          <p:cNvSpPr txBox="1"/>
          <p:nvPr/>
        </p:nvSpPr>
        <p:spPr>
          <a:xfrm>
            <a:off x="99873" y="109114"/>
            <a:ext cx="11920491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Для изготовления тары применяют полимерные материалы, стекло, металл, фольгу, пергамент, бумагу, картон 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др. В полимерную тару упаковывают практически все виды молочных продуктов, в стеклянную - жидкие молочные продукты, в металлическую - вязкие,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вязкопластичные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 преимущественно сгущенные молочные консервы. В пергамент, фольгу, бумагу упаковывают творог, творожные изделия и масло. Упаковочные материалы и тара для молока и молочных продуктов должны соответствовать требованиям действующих нормативных документов.</a:t>
            </a:r>
          </a:p>
          <a:p>
            <a:pPr marR="200" algn="just"/>
            <a:endParaRPr lang="ru-RU" dirty="0">
              <a:latin typeface="Times New Roman" panose="02020603050405020304" pitchFamily="18" charset="0"/>
            </a:endParaRPr>
          </a:p>
          <a:p>
            <a:pPr marR="200" algn="ctr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ТЕХНОЛОГИЯ МОЛОКА-ПИТЬЕВОГО</a:t>
            </a:r>
          </a:p>
          <a:p>
            <a:pPr marR="200" algn="ctr"/>
            <a:endParaRPr lang="ru-RU" b="1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Молочные товары относятся к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роду потребительских товаров, классу продовольственных товаров, подклассу животного происхождения.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Однородная группа молочных товаров животного происхождения подразделяется на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4 подгруппы:</a:t>
            </a:r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 цельномолочная продукция, масло коровье, сыры, молочные консервы.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Каждая подгруппа подразделяется на следующие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виды: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цельномолочная - молоко и сливки питьевые; жидкие кисломолочные (кефир, ряженка, варенец, йогурт, простокваша и т.п.), кисломолочные с высоким содержанием жира (сметана) и белка (творог и творожные изделия);</a:t>
            </a: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масло коровье - топленое и сливочное;</a:t>
            </a: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сыры - твердые, полутвердые, мягкие, рассольные и плавленые;</a:t>
            </a: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молочные консервы - сгущенные и сухие молочные продукты.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Каждый вид молочных продуктов подразделяется на разновидности и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наименования, их мы будем рассматривать отдельно в последующих лекциях в вопросах классификация конкретного продукта.</a:t>
            </a:r>
          </a:p>
          <a:p>
            <a:pPr marR="200" algn="just"/>
            <a:endParaRPr lang="ru-RU" sz="1800" b="0" i="0" u="none" strike="noStrike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962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CB91A6-D620-4A41-9A90-7D75A574D842}"/>
              </a:ext>
            </a:extLst>
          </p:cNvPr>
          <p:cNvSpPr txBox="1"/>
          <p:nvPr/>
        </p:nvSpPr>
        <p:spPr>
          <a:xfrm>
            <a:off x="115410" y="107246"/>
            <a:ext cx="11780667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Классификация и ассортимент молока питьевого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Молоко питьевое классифицируют в соответствии с ГОСТ 52090-2003 «Молоко питьевое. Технические требования». Этот ГОСТ распространяется на упакованное в потребительскую тару после термообработки или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термообработанное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потребительской таре питьевое молоко, изготовляемое из коровьего молока, предназначенное для непосредственного употребления в пищу, и не распространяется на молоко питьевое, обогащенное микро- и макроэлементами,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пробиотическими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культурами 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пребиотическими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веществами.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Согласно требованиям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ГОСТ Р 52090-2003 «Молоко питьевое. Технические условия»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молоко питьевое подразделяют в зависимости: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- от молочного сырья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 питьевое молоко:</a:t>
            </a:r>
            <a:endParaRPr lang="ru-RU" sz="1600" b="0" i="0" u="none" strike="noStrike" baseline="0" dirty="0">
              <a:latin typeface="Times New Roman" panose="02020603050405020304" pitchFamily="18" charset="0"/>
            </a:endParaRP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натурального молока;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нормализованного молока;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восстановленного молока (из концентрированного сгущенного или</a:t>
            </a:r>
          </a:p>
          <a:p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сухого)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рекомбинированного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молока (из отдельных частей молока);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из их смесей.</a:t>
            </a:r>
          </a:p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от массовой доли жира (кроме «из натурального молока»), на: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обезжиренное;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нежирное;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маложирное;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классическое;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жирное;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высокожирное.</a:t>
            </a:r>
          </a:p>
          <a:p>
            <a:pPr>
              <a:buChar char="-"/>
            </a:pPr>
            <a:endParaRPr lang="ru-RU" sz="1800" b="0" i="0" u="none" strike="noStrike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093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6B0381-C1B8-42E5-8903-9BDDBA9932BC}"/>
              </a:ext>
            </a:extLst>
          </p:cNvPr>
          <p:cNvSpPr txBox="1"/>
          <p:nvPr/>
        </p:nvSpPr>
        <p:spPr>
          <a:xfrm>
            <a:off x="162018" y="96538"/>
            <a:ext cx="1183171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har char="-"/>
            </a:pP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от термической обработки, на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пастеризованное;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стерилизованное;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УВТ - обработанное; (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ультравысокотемпературно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-обработанное)</a:t>
            </a:r>
          </a:p>
          <a:p>
            <a:pPr>
              <a:buChar char="-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УВТ - обработанное стерилизованное.</a:t>
            </a:r>
          </a:p>
          <a:p>
            <a:pPr marR="4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Ассортимент молока очень разнообразен. Кроме вышеназванных признаков при формирование ассортимента питьевого молока используют также значение массовой доли жира, вид упаковки молока и массу упаковки.</a:t>
            </a:r>
          </a:p>
          <a:p>
            <a:pPr marR="4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Вышеизложенная классификация является новейшей разработкой. Срок введения нового ГОСТа - июль 2004 г.</a:t>
            </a:r>
          </a:p>
          <a:p>
            <a:pPr marR="4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Ранее молоко питьевое вырабатывали согласно требованиям ГОСТ 1327779 «Молоко коровье пастеризованное. Технические условия» следующих видов:</a:t>
            </a:r>
          </a:p>
          <a:p>
            <a:pPr marR="4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Нормализованное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молоко, содержание жира в котором доведено до определенной нормы - 2,5 и 3,2%.</a:t>
            </a:r>
          </a:p>
          <a:p>
            <a:pPr marR="4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Восстановленное /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рекомбинированное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-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молоко с массовой долей жира 2,5 и 3,2%, выработанное полностью или частично из сухого коровьего молока распылительной сушки, сгущенного молока без сахара, цельного и нежирного, из обезжиренного молока, из сливок, масла топленого.</a:t>
            </a:r>
          </a:p>
          <a:p>
            <a:pPr marR="4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Повышенной жирности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это молоко, доведенное сливками до массовой доли жира 6% и подвергнутое гомогенизации.</a:t>
            </a:r>
          </a:p>
          <a:p>
            <a:pPr marR="4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Топленое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молоко, массовой доли жира 6%, подвергнутое длительной термической обработке при высокой температуре.</a:t>
            </a:r>
          </a:p>
          <a:p>
            <a:pPr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Нежирное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(обезжиренное) - молоко с массовой долей жира 0,05%.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Витаминизированное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цельное или нежирное пастеризованное молоко с добавлением витамина С.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Белковое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молоко с повышенным содержанием сухих обезжиренных веществ за счет добавления сухого обезжиренного молока.</a:t>
            </a:r>
          </a:p>
          <a:p>
            <a:pPr marR="400" algn="just"/>
            <a:endParaRPr lang="ru-RU" sz="1800" b="0" i="0" u="none" strike="noStrike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94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D7F009-F6D7-476C-965F-6A81C771296B}"/>
              </a:ext>
            </a:extLst>
          </p:cNvPr>
          <p:cNvSpPr txBox="1"/>
          <p:nvPr/>
        </p:nvSpPr>
        <p:spPr>
          <a:xfrm>
            <a:off x="153140" y="117693"/>
            <a:ext cx="11902736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Молоко с наполнителями (кофе, какао)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пастеризованное молоко с добавлением кофе или какао.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Стерилизованное «Можайское»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бутылках массовой долей жира - 8,2%, вкус, запах и цвет аналогичен топленому молоку.</a:t>
            </a:r>
          </a:p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Стерилизованное в пакетах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молоко массовой долей жира 3,5% по вкусу, запаху и цвету аналогично пастеризованному. Срок хранения без доступа света при 20 </a:t>
            </a:r>
            <a:r>
              <a:rPr lang="ru-RU" sz="1800" b="0" i="0" u="none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- 10 дней.</a:t>
            </a:r>
          </a:p>
          <a:p>
            <a:pPr marR="200" algn="just"/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Ионитное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молоко с пониженным содержанием кальция. В желудке ребенка оно сворачивается с образованием нежного, легко перевариваемого сгустка.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Выпускаютбез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добавления витамина, с добавлением витамина С и В</a:t>
            </a:r>
            <a:r>
              <a:rPr lang="ru-RU" sz="1800" b="0" i="0" u="none" strike="noStrike" baseline="-25000" dirty="0">
                <a:latin typeface="Times New Roman" panose="02020603050405020304" pitchFamily="18" charset="0"/>
              </a:rPr>
              <a:t>1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сладкое (7-7,5% сахара), сладкое с витаминами. Срок хранения - 48 часов при 8 </a:t>
            </a:r>
            <a:r>
              <a:rPr lang="ru-RU" sz="1800" b="0" i="0" u="none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</a:t>
            </a:r>
          </a:p>
          <a:p>
            <a:pPr marR="200" algn="just"/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Виталакт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-ДМ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- детское молоко, которое по химическому составу приближено к материнскому молоку. Вырабатывают его из цельного высококачественного молока, обогащенного сывороточными белками, жирными полиненасыщенными кислотами, сложными сахарами, жиро- и водорастворимыми вита-</a:t>
            </a:r>
          </a:p>
          <a:p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-5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минами, железом. Содержит 3,6: жира, плотность - 1,036 г/см . Срок хранения - 48 часов при 8 </a:t>
            </a:r>
            <a:r>
              <a:rPr lang="ru-RU" sz="1800" b="0" i="0" u="none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</a:t>
            </a:r>
          </a:p>
          <a:p>
            <a:pPr marR="200" algn="just"/>
            <a:endParaRPr lang="ru-RU" dirty="0">
              <a:latin typeface="Times New Roman" panose="02020603050405020304" pitchFamily="18" charset="0"/>
            </a:endParaRPr>
          </a:p>
          <a:p>
            <a:pPr algn="ctr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Технология производства молока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Пастеризованное молоко.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качестве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сырья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для выработки пастеризованного коровьего молока применяют: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молоко коровье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не ниже II сорта согласно ГОСТ Р 52054-2003,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молоко обезжиренное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кислотностью до 19 </a:t>
            </a:r>
            <a:r>
              <a:rPr lang="ru-RU" sz="1800" b="0" i="0" u="none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сливки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 массовой долей жира не более 30 % и кислотностью до 17 </a:t>
            </a:r>
            <a:r>
              <a:rPr lang="ru-RU" sz="1800" b="0" i="0" u="none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молоко цельное сухое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высшего сорта распылительной сушки по ГОСТ 4495;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сливки сухие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высшего сорта распылительной сушки по ГОСТ 1349;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молоко сгущенное обезжиренное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 ТУ 49-206-72;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пахту,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полученную при производстве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сладкосливочного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масла, по ТУ 49-1178-85 и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пахту сухую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распылительной сушки по ТУ 49247-74;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витамин С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или его модификацию в виде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аскор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бината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натрия по ТУ 64-5-149-89 (для витаминизированного молока);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какао- порошок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 ГОСТ 108 и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кофе натуральный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 ГОСТ 6805 (для молока с наполнителями),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сахар-песок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и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воду питьевую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 ГОСТ 2874 (доля восстановления сухих молочных продуктов).</a:t>
            </a:r>
          </a:p>
        </p:txBody>
      </p:sp>
    </p:spTree>
    <p:extLst>
      <p:ext uri="{BB962C8B-B14F-4D97-AF65-F5344CB8AC3E}">
        <p14:creationId xmlns:p14="http://schemas.microsoft.com/office/powerpoint/2010/main" val="404275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715174-B201-4FC2-AAC7-881AF9345600}"/>
              </a:ext>
            </a:extLst>
          </p:cNvPr>
          <p:cNvSpPr txBox="1"/>
          <p:nvPr/>
        </p:nvSpPr>
        <p:spPr>
          <a:xfrm>
            <a:off x="90994" y="93189"/>
            <a:ext cx="11947125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Технологический процесс производства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всех видов пастеризованного молока состоит из ряда последовательно выполняемых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операций: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прием и подготовка сырья, очистка, нормализация, составление смеси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(для молока с добавками и наполнителями),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пастеризация и охлаждение, витаминизация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(при производстве витаминизированного молока),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розлив, упаковывание, маркирование, хранение и транспортирование.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r>
              <a:rPr lang="ru-RU" sz="1800" b="1" strike="noStrike" baseline="0" dirty="0">
                <a:latin typeface="Times New Roman" panose="02020603050405020304" pitchFamily="18" charset="0"/>
              </a:rPr>
              <a:t>Прием	и подготовка сырья. Каждую партию молока, предназначенную к приему перемешивают и отбирают из нее пробу для органолептической оценки и определения кислотности, плотности и содержания массовой доли жира. Молочное сырье очищают на сепараторах-</a:t>
            </a:r>
            <a:r>
              <a:rPr lang="ru-RU" sz="1800" b="1" strike="noStrike" baseline="0" dirty="0" err="1">
                <a:latin typeface="Times New Roman" panose="02020603050405020304" pitchFamily="18" charset="0"/>
              </a:rPr>
              <a:t>молокоочистителях</a:t>
            </a:r>
            <a:r>
              <a:rPr lang="ru-RU" sz="1800" b="1" strike="noStrike" baseline="0" dirty="0">
                <a:latin typeface="Times New Roman" panose="02020603050405020304" pitchFamily="18" charset="0"/>
              </a:rPr>
              <a:t>, фильтрах различной конструкции и другом оборудовании. Применяемые способы должны обеспечить очистку молока не ниже I группы по эталону. После очистки молоко охлаждают до температуры 4-6 </a:t>
            </a:r>
            <a:r>
              <a:rPr lang="ru-RU" sz="1800" b="1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800" b="1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1" strike="noStrike" baseline="0" dirty="0">
                <a:latin typeface="Times New Roman" panose="02020603050405020304" pitchFamily="18" charset="0"/>
              </a:rPr>
              <a:t> и резервируют по сортам.</a:t>
            </a:r>
          </a:p>
          <a:p>
            <a:pPr>
              <a:buChar char="2"/>
            </a:pPr>
            <a:r>
              <a:rPr lang="ru-RU" sz="1800" b="1" strike="noStrike" baseline="0" dirty="0">
                <a:latin typeface="Times New Roman" panose="02020603050405020304" pitchFamily="18" charset="0"/>
              </a:rPr>
              <a:t>Нормализация. Молоко, отобранное по качеству и очищенное, нормализуют по массовой доле жира при выработке нормализованного пастеризованного молока и топленого молока. Для белкового молока его дополнительно нормализуют по массовой доле сухих обезжиренных веществ. В зависимости от производственной мощности и технической оснащенности предприятий молоко нормализуют в потоке или технологических емкостях различной вместимости.</a:t>
            </a:r>
          </a:p>
          <a:p>
            <a:pPr marR="200" algn="just"/>
            <a:r>
              <a:rPr lang="ru-RU" sz="1800" b="0" strike="noStrike" baseline="0" dirty="0">
                <a:latin typeface="Times New Roman" panose="02020603050405020304" pitchFamily="18" charset="0"/>
              </a:rPr>
              <a:t>Нормализацию по жиру проводят, смешивая заранее отмеренный объем цельного молока с обезжиренным, пахтой или их смесью, если жирность нормализованного молока меньше жирности цельного, и со сливками, если жирность нормализованного молока выше, чем цельного. Количество добавляемых при нормализации сливок или обезжиренного молока определяют из уравнений материального баланса.</a:t>
            </a:r>
          </a:p>
          <a:p>
            <a:pPr marR="200" algn="just"/>
            <a:r>
              <a:rPr lang="ru-RU" sz="1800" b="0" strike="noStrike" baseline="0" dirty="0">
                <a:latin typeface="Times New Roman" panose="02020603050405020304" pitchFamily="18" charset="0"/>
              </a:rPr>
              <a:t>Молоко нормализуют в потоке в сепараторах-нормализаторах либо путем сепарирования части цельного молока в сепараторах-сливкоотделителях для отбора сливок (если жирность нормализованного молока меньше, чем цельного) или обезжиренного молока (если жирность нормализованного молока больше, чем цельного).</a:t>
            </a:r>
          </a:p>
          <a:p>
            <a:pPr marR="200" algn="just"/>
            <a:r>
              <a:rPr lang="ru-RU" sz="1800" b="1" i="1" u="sng" strike="noStrike" baseline="0" dirty="0">
                <a:latin typeface="Times New Roman" panose="02020603050405020304" pitchFamily="18" charset="0"/>
              </a:rPr>
              <a:t>Очистка.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Нормализованное по жиру или сухим веществам молоко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подогревают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до температуры 40-45 </a:t>
            </a:r>
            <a:r>
              <a:rPr lang="ru-RU" sz="1800" b="0" i="0" u="none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очищают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 сепараторах-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молокоочистителях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0556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B2710C-1FEE-4A59-8D80-DB5C056E3419}"/>
              </a:ext>
            </a:extLst>
          </p:cNvPr>
          <p:cNvSpPr txBox="1"/>
          <p:nvPr/>
        </p:nvSpPr>
        <p:spPr>
          <a:xfrm>
            <a:off x="233408" y="124883"/>
            <a:ext cx="11725183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700" b="1" strike="noStrike" baseline="0" dirty="0">
                <a:latin typeface="Times New Roman" panose="02020603050405020304" pitchFamily="18" charset="0"/>
              </a:rPr>
              <a:t>Гомогенизация.</a:t>
            </a:r>
            <a:r>
              <a:rPr lang="ru-RU" sz="1700" strike="noStrike" baseline="0" dirty="0">
                <a:latin typeface="Times New Roman" panose="02020603050405020304" pitchFamily="18" charset="0"/>
              </a:rPr>
              <a:t> Очищенное молоко гомогенизируют при давлении 12,5 ± 2,5 МПа и температуре 60-65</a:t>
            </a:r>
            <a:r>
              <a:rPr lang="ru-RU" sz="1700" strike="noStrike" baseline="30000" dirty="0">
                <a:latin typeface="Times New Roman" panose="02020603050405020304" pitchFamily="18" charset="0"/>
              </a:rPr>
              <a:t>о</a:t>
            </a:r>
            <a:r>
              <a:rPr lang="ru-RU" sz="1700" strike="noStrike" baseline="0" dirty="0">
                <a:latin typeface="Times New Roman" panose="02020603050405020304" pitchFamily="18" charset="0"/>
              </a:rPr>
              <a:t>С. Гомогенизацию нормализованного молока можно проводить раздельно. Для этого нормализованное молоко, подогретое до температуры 40-45 </a:t>
            </a:r>
            <a:r>
              <a:rPr lang="ru-RU" sz="1700" strike="noStrike" baseline="30000" dirty="0" err="1">
                <a:latin typeface="Times New Roman" panose="02020603050405020304" pitchFamily="18" charset="0"/>
              </a:rPr>
              <a:t>о</a:t>
            </a:r>
            <a:r>
              <a:rPr lang="ru-RU" sz="1700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700" strike="noStrike" baseline="0" dirty="0">
                <a:latin typeface="Times New Roman" panose="02020603050405020304" pitchFamily="18" charset="0"/>
              </a:rPr>
              <a:t>, сепарируют. Полученные сливки с массовой долей жира 16-20 % гомогенизируют на двухступенчатом гомогенизаторе при давлении в первой ступени 8-10 МПа и во второй - 2-2,5 МПа. Гомогенизированные сливки смешиваются в потоке с обезжиренным молоком, выходящим из сепаратора-сливкоотделителя, и направляются на пастеризацию. Сливки можно гомогенизировать также перед их смешиванием с обезжиренным молоком при составлении нормализованного молока.</a:t>
            </a:r>
          </a:p>
          <a:p>
            <a:pPr algn="just"/>
            <a:r>
              <a:rPr lang="ru-RU" sz="1700" b="1" strike="noStrike" baseline="0" dirty="0">
                <a:latin typeface="Times New Roman" panose="02020603050405020304" pitchFamily="18" charset="0"/>
              </a:rPr>
              <a:t>Пастеризация.</a:t>
            </a:r>
            <a:r>
              <a:rPr lang="ru-RU" sz="1700" strike="noStrike" baseline="0" dirty="0">
                <a:latin typeface="Times New Roman" panose="02020603050405020304" pitchFamily="18" charset="0"/>
              </a:rPr>
              <a:t> После гомогенизации нормализованное молоко пастеризуют. В зависимости от технической оснащенности предприятия эта операция может быть кратковременной при температуре 76 ± 2 °С </a:t>
            </a:r>
            <a:r>
              <a:rPr lang="ru-RU" sz="1700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700" strike="noStrike" baseline="0" dirty="0">
                <a:latin typeface="Times New Roman" panose="02020603050405020304" pitchFamily="18" charset="0"/>
              </a:rPr>
              <a:t> выдержкой 20 с, 85 ± 2 °С без выдержки либо 65 ± 2 °С </a:t>
            </a:r>
            <a:r>
              <a:rPr lang="ru-RU" sz="1700" strike="noStrike" baseline="0" dirty="0" err="1">
                <a:latin typeface="Times New Roman" panose="02020603050405020304" pitchFamily="18" charset="0"/>
              </a:rPr>
              <a:t>с</a:t>
            </a:r>
            <a:r>
              <a:rPr lang="ru-RU" sz="1700" strike="noStrike" baseline="0" dirty="0">
                <a:latin typeface="Times New Roman" panose="02020603050405020304" pitchFamily="18" charset="0"/>
              </a:rPr>
              <a:t> выдержкой 30 мин.</a:t>
            </a:r>
          </a:p>
          <a:p>
            <a:pPr marR="200" algn="just"/>
            <a:r>
              <a:rPr lang="ru-RU" sz="1700" strike="noStrike" baseline="0" dirty="0">
                <a:latin typeface="Times New Roman" panose="02020603050405020304" pitchFamily="18" charset="0"/>
              </a:rPr>
              <a:t>Режим пастеризации молока на предприятии выбирают в зависимости от имеющегося оборудования с учетом бактериальной обсемененности сырья и эффективности пастеризации. Во всех случаях принятый режим пастеризации должен обеспечить получение молока, удовлетворяющего микробиологическим показателям.</a:t>
            </a:r>
          </a:p>
          <a:p>
            <a:pPr algn="just"/>
            <a:r>
              <a:rPr lang="ru-RU" sz="1700" b="1" strike="noStrike" baseline="0" dirty="0">
                <a:latin typeface="Times New Roman" panose="02020603050405020304" pitchFamily="18" charset="0"/>
              </a:rPr>
              <a:t>Охлаждение. </a:t>
            </a:r>
            <a:r>
              <a:rPr lang="ru-RU" sz="1700" strike="noStrike" baseline="0" dirty="0">
                <a:latin typeface="Times New Roman" panose="02020603050405020304" pitchFamily="18" charset="0"/>
              </a:rPr>
              <a:t>Пастеризованное молоко охлаждают до 4 ± 2 °С на пластинчатых </a:t>
            </a:r>
            <a:r>
              <a:rPr lang="ru-RU" sz="1700" strike="noStrike" baseline="0" dirty="0" err="1">
                <a:latin typeface="Times New Roman" panose="02020603050405020304" pitchFamily="18" charset="0"/>
              </a:rPr>
              <a:t>пастеризационно</a:t>
            </a:r>
            <a:r>
              <a:rPr lang="ru-RU" sz="1700" strike="noStrike" baseline="0" dirty="0">
                <a:latin typeface="Times New Roman" panose="02020603050405020304" pitchFamily="18" charset="0"/>
              </a:rPr>
              <a:t>-охладительных установках и направляют на временное хранение не более 6 часов в промежуточную емкость.</a:t>
            </a:r>
          </a:p>
          <a:p>
            <a:pPr algn="just"/>
            <a:r>
              <a:rPr lang="ru-RU" sz="1700" b="1" strike="noStrike" baseline="0" dirty="0">
                <a:latin typeface="Times New Roman" panose="02020603050405020304" pitchFamily="18" charset="0"/>
              </a:rPr>
              <a:t>Розлив, упаковка, маркирование, хранение и транспортирование. </a:t>
            </a:r>
            <a:r>
              <a:rPr lang="ru-RU" sz="1700" strike="noStrike" baseline="0" dirty="0">
                <a:latin typeface="Times New Roman" panose="02020603050405020304" pitchFamily="18" charset="0"/>
              </a:rPr>
              <a:t>Охлажденное пастеризованное молоко направляют на розлив, упаковывание (укупоривание), маркирование, согласно требованиям ГОСТа, и хранение (не более 5 часов на предприятии). Хранение продукта на складах транспортных организаций не допускается.</a:t>
            </a:r>
          </a:p>
          <a:p>
            <a:pPr marR="200" algn="just"/>
            <a:r>
              <a:rPr lang="ru-RU" sz="1700" b="1" i="0" u="none" strike="noStrike" baseline="0" dirty="0">
                <a:latin typeface="Times New Roman" panose="02020603050405020304" pitchFamily="18" charset="0"/>
              </a:rPr>
              <a:t>Стерилизованное молоко.</a:t>
            </a:r>
            <a:r>
              <a:rPr lang="ru-RU" sz="1700" b="0" i="0" u="none" strike="noStrike" baseline="0" dirty="0">
                <a:latin typeface="Times New Roman" panose="02020603050405020304" pitchFamily="18" charset="0"/>
              </a:rPr>
              <a:t> Стерилизованным называют молоко, подвергнутое тепловой обработке при температуре выше 100°С, а затем охлажденное. Производство стерилизованного молока осуществляется по</a:t>
            </a:r>
            <a:r>
              <a:rPr lang="ru-RU" sz="1700" b="0" i="1" u="none" strike="noStrike" baseline="0" dirty="0">
                <a:latin typeface="Times New Roman" panose="02020603050405020304" pitchFamily="18" charset="0"/>
              </a:rPr>
              <a:t> одно- и двухступенчатой схемам.</a:t>
            </a:r>
            <a:r>
              <a:rPr lang="ru-RU" sz="1700" b="0" i="0" u="none" strike="noStrike" baseline="0" dirty="0">
                <a:latin typeface="Times New Roman" panose="02020603050405020304" pitchFamily="18" charset="0"/>
              </a:rPr>
              <a:t> По</a:t>
            </a:r>
            <a:r>
              <a:rPr lang="ru-RU" sz="1700" b="0" i="1" u="none" strike="noStrike" baseline="0" dirty="0">
                <a:latin typeface="Times New Roman" panose="02020603050405020304" pitchFamily="18" charset="0"/>
              </a:rPr>
              <a:t> первой схеме</a:t>
            </a:r>
            <a:r>
              <a:rPr lang="ru-RU" sz="1700" b="0" i="0" u="none" strike="noStrike" baseline="0" dirty="0">
                <a:latin typeface="Times New Roman" panose="02020603050405020304" pitchFamily="18" charset="0"/>
              </a:rPr>
              <a:t> молоко стерилизуют один раз: до розлива или после него.</a:t>
            </a:r>
            <a:r>
              <a:rPr lang="ru-RU" sz="1700" b="0" i="1" u="none" strike="noStrike" baseline="0" dirty="0">
                <a:latin typeface="Times New Roman" panose="02020603050405020304" pitchFamily="18" charset="0"/>
              </a:rPr>
              <a:t> Вторая схема</a:t>
            </a:r>
            <a:r>
              <a:rPr lang="ru-RU" sz="1700" b="0" i="0" u="none" strike="noStrike" baseline="0" dirty="0">
                <a:latin typeface="Times New Roman" panose="02020603050405020304" pitchFamily="18" charset="0"/>
              </a:rPr>
              <a:t> предусматривает стерилизацию молока дважды: в потоке до розлива и в таре.</a:t>
            </a:r>
          </a:p>
          <a:p>
            <a:pPr marR="200" algn="just"/>
            <a:r>
              <a:rPr lang="ru-RU" sz="1700" b="0" i="0" u="none" strike="noStrike" baseline="0" dirty="0">
                <a:latin typeface="Times New Roman" panose="02020603050405020304" pitchFamily="18" charset="0"/>
              </a:rPr>
              <a:t>В настоящее время предприятия отрасли выпускают стерилизованное молоко с длительным сроком хранения. Продукт вырабатывают по</a:t>
            </a:r>
            <a:r>
              <a:rPr lang="ru-RU" sz="1700" b="1" i="0" u="none" strike="noStrike" baseline="0" dirty="0">
                <a:latin typeface="Times New Roman" panose="02020603050405020304" pitchFamily="18" charset="0"/>
              </a:rPr>
              <a:t> высокотемпературной технологии</a:t>
            </a:r>
            <a:r>
              <a:rPr lang="ru-RU" sz="1700" b="0" i="0" u="none" strike="noStrike" baseline="0" dirty="0">
                <a:latin typeface="Times New Roman" panose="02020603050405020304" pitchFamily="18" charset="0"/>
              </a:rPr>
              <a:t> из нормализованного молока, подвергнутого гомогенизации и одноступенчатой стерилизации в потоке с последующим охлаждением и упаковыванием в асептических условиях в пакеты из комбинированного материала на автомате «Тетра-Брик-Асептик» и др.</a:t>
            </a:r>
            <a:endParaRPr lang="ru-RU" sz="1700" strike="noStrike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4139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1855</Words>
  <Application>Microsoft Office PowerPoint</Application>
  <PresentationFormat>Широкоэкранный</PresentationFormat>
  <Paragraphs>79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Розлив, фасование и упаковывание молока и молочных продуктов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Розлив, фасование и упаковывание молока и молочных продуктов</dc:title>
  <dc:creator>Sergei Shlykov</dc:creator>
  <cp:lastModifiedBy>Sergei Shlykov</cp:lastModifiedBy>
  <cp:revision>2</cp:revision>
  <dcterms:created xsi:type="dcterms:W3CDTF">2021-03-22T15:03:36Z</dcterms:created>
  <dcterms:modified xsi:type="dcterms:W3CDTF">2021-03-22T15:18:32Z</dcterms:modified>
</cp:coreProperties>
</file>